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  <p:sldMasterId id="2147483660" r:id="rId2"/>
    <p:sldMasterId id="2147483663" r:id="rId3"/>
    <p:sldMasterId id="2147483666" r:id="rId4"/>
  </p:sldMasterIdLst>
  <p:notesMasterIdLst>
    <p:notesMasterId r:id="rId18"/>
  </p:notesMasterIdLst>
  <p:handoutMasterIdLst>
    <p:handoutMasterId r:id="rId19"/>
  </p:handoutMasterIdLst>
  <p:sldIdLst>
    <p:sldId id="709" r:id="rId5"/>
    <p:sldId id="918" r:id="rId6"/>
    <p:sldId id="915" r:id="rId7"/>
    <p:sldId id="919" r:id="rId8"/>
    <p:sldId id="922" r:id="rId9"/>
    <p:sldId id="921" r:id="rId10"/>
    <p:sldId id="924" r:id="rId11"/>
    <p:sldId id="920" r:id="rId12"/>
    <p:sldId id="923" r:id="rId13"/>
    <p:sldId id="926" r:id="rId14"/>
    <p:sldId id="925" r:id="rId15"/>
    <p:sldId id="543" r:id="rId16"/>
    <p:sldId id="910" r:id="rId17"/>
  </p:sldIdLst>
  <p:sldSz cx="12192000" cy="6858000"/>
  <p:notesSz cx="7315200" cy="96012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Medium" panose="00000600000000000000" pitchFamily="2" charset="0"/>
      <p:regular r:id="rId30"/>
      <p:italic r:id="rId31"/>
    </p:embeddedFont>
    <p:embeddedFont>
      <p:font typeface="Montserrat SemiBold" panose="00000700000000000000" pitchFamily="2" charset="0"/>
      <p:bold r:id="rId32"/>
      <p:boldItalic r:id="rId33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>
            <p14:sldId id="709"/>
          </p14:sldIdLst>
        </p14:section>
        <p14:section name="INTRODUKTION" id="{AFBEBE28-4AFC-4E59-B535-69F8BDEF54C7}">
          <p14:sldIdLst>
            <p14:sldId id="918"/>
            <p14:sldId id="915"/>
            <p14:sldId id="919"/>
            <p14:sldId id="922"/>
            <p14:sldId id="921"/>
            <p14:sldId id="924"/>
            <p14:sldId id="920"/>
            <p14:sldId id="923"/>
            <p14:sldId id="926"/>
            <p14:sldId id="925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11D5C-8BDF-415B-A085-D4929C5B24B3}" v="1201" dt="2021-07-14T08:22:48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29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5607A-6ABB-4CE4-84C3-88E59C475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0BE2E46-A89D-49A9-B092-2D234100CA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193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580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276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90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537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5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233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215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671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FDF7525-4932-4715-9444-3191B9BFA4A2}"/>
              </a:ext>
            </a:extLst>
          </p:cNvPr>
          <p:cNvSpPr/>
          <p:nvPr/>
        </p:nvSpPr>
        <p:spPr>
          <a:xfrm>
            <a:off x="9753240" y="5607331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Montserrat SemiBold" panose="00000700000000000000" pitchFamily="2" charset="0"/>
              </a:rPr>
              <a:t>15th of January 2019 </a:t>
            </a:r>
            <a:endParaRPr lang="en-GB">
              <a:latin typeface="Montserrat SemiBold" panose="00000700000000000000" pitchFamily="2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2EEED647-C71B-49BC-96CF-FA6A74E1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6" y="3517829"/>
            <a:ext cx="3414627" cy="42839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272BD75-DDE5-4961-881B-874CF46636BB}"/>
              </a:ext>
            </a:extLst>
          </p:cNvPr>
          <p:cNvSpPr/>
          <p:nvPr/>
        </p:nvSpPr>
        <p:spPr>
          <a:xfrm>
            <a:off x="271370" y="4315308"/>
            <a:ext cx="11609931" cy="22729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PYTHON FÖR MASKININLÄRNING</a:t>
            </a:r>
          </a:p>
          <a:p>
            <a:pPr algn="ctr">
              <a:spcBef>
                <a:spcPts val="1200"/>
              </a:spcBef>
            </a:pP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Introduktion</a:t>
            </a:r>
            <a:r>
              <a:rPr lang="en-US" sz="2400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 till </a:t>
            </a:r>
            <a:r>
              <a:rPr lang="en-US" sz="2400" spc="300" dirty="0" err="1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kursen</a:t>
            </a:r>
            <a:endParaRPr lang="en-US" sz="2400" spc="300" dirty="0">
              <a:solidFill>
                <a:schemeClr val="accent5"/>
              </a:solidFill>
              <a:latin typeface="Montserrat Medium" panose="00000600000000000000" pitchFamily="2" charset="0"/>
              <a:ea typeface="Microsoft YaHei" panose="020B0503020204020204" pitchFamily="34" charset="-122"/>
              <a:cs typeface="Aldhabi" panose="020B0604020202020204" pitchFamily="2" charset="-78"/>
            </a:endParaRPr>
          </a:p>
          <a:p>
            <a:pPr algn="ctr">
              <a:spcBef>
                <a:spcPts val="1200"/>
              </a:spcBef>
            </a:pPr>
            <a:r>
              <a:rPr lang="en-US" spc="300" dirty="0">
                <a:solidFill>
                  <a:schemeClr val="accent5"/>
                </a:solidFill>
                <a:latin typeface="Montserrat Medium" panose="00000600000000000000" pitchFamily="2" charset="0"/>
                <a:ea typeface="Microsoft YaHei" panose="020B0503020204020204" pitchFamily="34" charset="-122"/>
                <a:cs typeface="Aldhabi" panose="020B0604020202020204" pitchFamily="2" charset="-78"/>
              </a:rPr>
              <a:t>2021-08-24</a:t>
            </a:r>
          </a:p>
        </p:txBody>
      </p:sp>
      <p:pic>
        <p:nvPicPr>
          <p:cNvPr id="7" name="Picture 4" descr="True or False: What to Believe About AI | Legaltech News">
            <a:extLst>
              <a:ext uri="{FF2B5EF4-FFF2-40B4-BE49-F238E27FC236}">
                <a16:creationId xmlns:a16="http://schemas.microsoft.com/office/drawing/2014/main" id="{3E8CF25A-FF06-40F3-A223-E07EB23F6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0" y="344008"/>
            <a:ext cx="6893492" cy="38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EB0FF5C3-87C4-46E1-8CC6-980F8B9E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09" y="674421"/>
            <a:ext cx="23850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PRAKTIKALITETER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ruta 5">
            <a:extLst>
              <a:ext uri="{FF2B5EF4-FFF2-40B4-BE49-F238E27FC236}">
                <a16:creationId xmlns:a16="http://schemas.microsoft.com/office/drawing/2014/main" id="{C46F262B-C537-498A-B643-F629A984FF6B}"/>
              </a:ext>
            </a:extLst>
          </p:cNvPr>
          <p:cNvSpPr txBox="1"/>
          <p:nvPr/>
        </p:nvSpPr>
        <p:spPr>
          <a:xfrm>
            <a:off x="341074" y="754142"/>
            <a:ext cx="11509851" cy="5215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buFont typeface="+mj-lt"/>
              <a:buAutoNum type="arabicPeriod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Allt kursmaterial finns i kursens GitHub repository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Denna kommer att uppdateras under kursens gång – vi postar i Discord när det är dags för er att uppdatera repot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-- Demo --</a:t>
            </a:r>
          </a:p>
          <a:p>
            <a:pPr marL="523875" indent="-342900">
              <a:buFont typeface="+mj-lt"/>
              <a:buAutoNum type="arabicPeriod"/>
            </a:pPr>
            <a:endParaRPr lang="sv-SE" sz="16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+mj-lt"/>
              <a:buAutoNum type="arabicPeriod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spela in varje föreläsning. Inspelningarna kommer bara att synas för era klasskamrater och de kommer att raderas när kursen är slut.</a:t>
            </a:r>
          </a:p>
          <a:p>
            <a:pPr marL="523875" indent="-342900">
              <a:buFont typeface="+mj-lt"/>
              <a:buAutoNum type="arabicPeriod"/>
            </a:pPr>
            <a:endParaRPr lang="sv-SE" sz="16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+mj-lt"/>
              <a:buAutoNum type="arabicPeriod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ta närvaro på alla föreläsningar</a:t>
            </a:r>
          </a:p>
          <a:p>
            <a:pPr marL="523875" indent="-342900">
              <a:buFont typeface="+mj-lt"/>
              <a:buAutoNum type="arabicPeriod"/>
            </a:pPr>
            <a:endParaRPr lang="sv-SE" sz="16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+mj-lt"/>
              <a:buAutoNum type="arabicPeriod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använda en Discord för kurserna som vi håller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ska ha fått en länk via Ping Pong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är i Discord vi kommer att hålla open office samt övningar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Via Discord får ni gärna ta hjälp av varandra – vi har kanaler specifikt för frågor gällande programmering. Såklart får ni inte dela hela lösningar med varandra.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-- Demo --</a:t>
            </a:r>
          </a:p>
          <a:p>
            <a:pPr marL="523875" indent="-342900">
              <a:buFont typeface="+mj-lt"/>
              <a:buAutoNum type="arabicPeriod"/>
            </a:pPr>
            <a:endParaRPr lang="sv-SE" sz="16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+mj-lt"/>
              <a:buAutoNum type="arabicPeriod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 varje inlämningsuppgift ska ni skapa ett GitHub repository som ni sedan ska dela med Alexander och Isabella, och så ska ni lägga in länken till repositoryt på PingPong!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kommer att gå igenom grunderna i GitHub innan er första inlämning</a:t>
            </a:r>
          </a:p>
        </p:txBody>
      </p:sp>
    </p:spTree>
    <p:extLst>
      <p:ext uri="{BB962C8B-B14F-4D97-AF65-F5344CB8AC3E}">
        <p14:creationId xmlns:p14="http://schemas.microsoft.com/office/powerpoint/2010/main" val="29764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MENTIMETER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40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INTRODUKTION OCH LÄRA KÄNNA VARANDRA</a:t>
            </a:r>
            <a:endParaRPr kumimoji="0" lang="en-US" sz="3600" b="1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983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Välkomna till er första kurs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Vilka är vi?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Vad kommer ni att lära er?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Kurs – översikt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Kursupplägg – veckoschema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Hur kommer allt att gå tilll?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Praktikaliteter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Mentimeter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VÄLKOMNA TILL ER FÖRSTA KURS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700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 algn="ctr">
              <a:lnSpc>
                <a:spcPct val="150000"/>
              </a:lnSpc>
            </a:pPr>
            <a:r>
              <a:rPr lang="sv-SE" sz="2000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 för maskininlärning! 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gramming Python | Juan Fernández | Flickr">
            <a:extLst>
              <a:ext uri="{FF2B5EF4-FFF2-40B4-BE49-F238E27FC236}">
                <a16:creationId xmlns:a16="http://schemas.microsoft.com/office/drawing/2014/main" id="{A8F87644-FD0B-459D-9B8B-F08ABD63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5" y="3861754"/>
            <a:ext cx="2334205" cy="23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38463C7-9EA7-440D-A4B9-FCCD57CA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58" y="1747366"/>
            <a:ext cx="5315867" cy="2860920"/>
          </a:xfrm>
          <a:prstGeom prst="rect">
            <a:avLst/>
          </a:prstGeom>
        </p:spPr>
      </p:pic>
      <p:pic>
        <p:nvPicPr>
          <p:cNvPr id="13" name="Picture 12" descr="A picture containing text, water, outdoor, ocean&#10;&#10;Description automatically generated">
            <a:extLst>
              <a:ext uri="{FF2B5EF4-FFF2-40B4-BE49-F238E27FC236}">
                <a16:creationId xmlns:a16="http://schemas.microsoft.com/office/drawing/2014/main" id="{42683C07-379F-4BDB-8BF8-86A849553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39" y="2167937"/>
            <a:ext cx="2643809" cy="2643809"/>
          </a:xfrm>
          <a:prstGeom prst="rect">
            <a:avLst/>
          </a:prstGeom>
        </p:spPr>
      </p:pic>
      <p:pic>
        <p:nvPicPr>
          <p:cNvPr id="15" name="Picture 14" descr="A dog sitting on a leash next to a bicycle&#10;&#10;Description automatically generated with low confidence">
            <a:extLst>
              <a:ext uri="{FF2B5EF4-FFF2-40B4-BE49-F238E27FC236}">
                <a16:creationId xmlns:a16="http://schemas.microsoft.com/office/drawing/2014/main" id="{400FB184-9D76-4251-8FF2-A8FB6A5B25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53" y="4854704"/>
            <a:ext cx="2570301" cy="18991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D9FA47-6D2D-42E1-B197-D72D87F2C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718" y="1586237"/>
            <a:ext cx="2122577" cy="2102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9B8858-18CD-4445-92F6-B7D97DC4B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2592" y="4977917"/>
            <a:ext cx="1775887" cy="17758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EC022E-2B51-4A5F-8D5F-FBC7BBB5C8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6519" y="4854704"/>
            <a:ext cx="1980993" cy="18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VILKA ÄR VI?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F8FC554B-4117-4E90-A51C-7067B29BE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16" y="1295993"/>
            <a:ext cx="2173610" cy="2165529"/>
          </a:xfrm>
          <a:prstGeom prst="rect">
            <a:avLst/>
          </a:prstGeom>
        </p:spPr>
      </p:pic>
      <p:pic>
        <p:nvPicPr>
          <p:cNvPr id="11" name="Picture 10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2D9CE626-ACAC-409A-BFFF-BDFBE528E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08" y="1294626"/>
            <a:ext cx="1888340" cy="2166896"/>
          </a:xfrm>
          <a:prstGeom prst="rect">
            <a:avLst/>
          </a:prstGeom>
        </p:spPr>
      </p:pic>
      <p:sp>
        <p:nvSpPr>
          <p:cNvPr id="13" name="textruta 5">
            <a:extLst>
              <a:ext uri="{FF2B5EF4-FFF2-40B4-BE49-F238E27FC236}">
                <a16:creationId xmlns:a16="http://schemas.microsoft.com/office/drawing/2014/main" id="{F333D1C7-DCCA-47EA-9D11-FB8CA2115CF9}"/>
              </a:ext>
            </a:extLst>
          </p:cNvPr>
          <p:cNvSpPr txBox="1"/>
          <p:nvPr/>
        </p:nvSpPr>
        <p:spPr>
          <a:xfrm>
            <a:off x="2100471" y="3546326"/>
            <a:ext cx="3941100" cy="26255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noAutofit/>
          </a:bodyPr>
          <a:lstStyle/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Isabella Gagner</a:t>
            </a:r>
          </a:p>
          <a:p>
            <a:pPr marL="180975">
              <a:lnSpc>
                <a:spcPct val="150000"/>
              </a:lnSpc>
            </a:pPr>
            <a:r>
              <a:rPr lang="sv-SE" sz="12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Civilingenjör i teknisk fysik, specialisering mot maskininlärning och programvara</a:t>
            </a:r>
          </a:p>
          <a:p>
            <a:pPr marL="180975">
              <a:lnSpc>
                <a:spcPct val="150000"/>
              </a:lnSpc>
            </a:pPr>
            <a:endParaRPr lang="sv-SE" sz="14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NordAxon</a:t>
            </a: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180975">
              <a:lnSpc>
                <a:spcPct val="150000"/>
              </a:lnSpc>
            </a:pP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Scientist/Engineer</a:t>
            </a:r>
          </a:p>
        </p:txBody>
      </p:sp>
      <p:sp>
        <p:nvSpPr>
          <p:cNvPr id="14" name="textruta 5">
            <a:extLst>
              <a:ext uri="{FF2B5EF4-FFF2-40B4-BE49-F238E27FC236}">
                <a16:creationId xmlns:a16="http://schemas.microsoft.com/office/drawing/2014/main" id="{D6EC1F69-89A5-4217-BDCB-D081C576105F}"/>
              </a:ext>
            </a:extLst>
          </p:cNvPr>
          <p:cNvSpPr txBox="1"/>
          <p:nvPr/>
        </p:nvSpPr>
        <p:spPr>
          <a:xfrm>
            <a:off x="6150428" y="3546326"/>
            <a:ext cx="3941101" cy="26255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noAutofit/>
          </a:bodyPr>
          <a:lstStyle/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Alexander Hagelborn</a:t>
            </a:r>
          </a:p>
          <a:p>
            <a:pPr marL="180975">
              <a:lnSpc>
                <a:spcPct val="150000"/>
              </a:lnSpc>
            </a:pPr>
            <a:r>
              <a:rPr lang="sv-SE" sz="12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Civilingenjör i teknisk fysik, specialisering mot maskininlärning</a:t>
            </a:r>
          </a:p>
          <a:p>
            <a:pPr marL="180975">
              <a:lnSpc>
                <a:spcPct val="150000"/>
              </a:lnSpc>
            </a:pPr>
            <a:endParaRPr lang="sv-SE" sz="1400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sz="1400" u="sng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NordAxon</a:t>
            </a: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180975">
              <a:lnSpc>
                <a:spcPct val="150000"/>
              </a:lnSpc>
            </a:pPr>
            <a:r>
              <a:rPr lang="sv-SE" sz="14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 Scientist </a:t>
            </a:r>
          </a:p>
        </p:txBody>
      </p:sp>
    </p:spTree>
    <p:extLst>
      <p:ext uri="{BB962C8B-B14F-4D97-AF65-F5344CB8AC3E}">
        <p14:creationId xmlns:p14="http://schemas.microsoft.com/office/powerpoint/2010/main" val="79028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VAD KOMMER NI ATT LÄRA ER?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4814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Efter denna kurs ska ni kunna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Utveckla pythonskript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Köra kod både via terminal och i Jupyter Notebooks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Följa konventioner inom språket Python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Modifiera filer och filstrukturer med Python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Använda Python på ett objektorienterat sätt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Testa och debugga er kod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Interagera med maskininlärningsmoeller via API:er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Visualisera och analysera data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Göra code review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Förstå programmeringsmemes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KURS - ÖVERSIKT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33AE0508-3818-4270-B1F5-B26DB665E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589915"/>
              </p:ext>
            </p:extLst>
          </p:nvPr>
        </p:nvGraphicFramePr>
        <p:xfrm>
          <a:off x="423863" y="973034"/>
          <a:ext cx="11191875" cy="5061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587">
                  <a:extLst>
                    <a:ext uri="{9D8B030D-6E8A-4147-A177-3AD203B41FA5}">
                      <a16:colId xmlns:a16="http://schemas.microsoft.com/office/drawing/2014/main" val="2575317813"/>
                    </a:ext>
                  </a:extLst>
                </a:gridCol>
                <a:gridCol w="5808663">
                  <a:extLst>
                    <a:ext uri="{9D8B030D-6E8A-4147-A177-3AD203B41FA5}">
                      <a16:colId xmlns:a16="http://schemas.microsoft.com/office/drawing/2014/main" val="1799905454"/>
                    </a:ext>
                  </a:extLst>
                </a:gridCol>
                <a:gridCol w="3730625">
                  <a:extLst>
                    <a:ext uri="{9D8B030D-6E8A-4147-A177-3AD203B41FA5}">
                      <a16:colId xmlns:a16="http://schemas.microsoft.com/office/drawing/2014/main" val="1678383536"/>
                    </a:ext>
                  </a:extLst>
                </a:gridCol>
              </a:tblGrid>
              <a:tr h="493213">
                <a:tc>
                  <a:txBody>
                    <a:bodyPr/>
                    <a:lstStyle/>
                    <a:p>
                      <a:r>
                        <a:rPr lang="sv-SE" dirty="0"/>
                        <a:t>Vecka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Innehåll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Övrigt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355018"/>
                  </a:ext>
                </a:extLst>
              </a:tr>
              <a:tr h="863123">
                <a:tc>
                  <a:txBody>
                    <a:bodyPr/>
                    <a:lstStyle/>
                    <a:p>
                      <a:r>
                        <a:rPr lang="sv-SE" dirty="0"/>
                        <a:t>Vecka 1 (34)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Virtuella miljöer, Pythons grunder och konventioner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07021"/>
                  </a:ext>
                </a:extLst>
              </a:tr>
              <a:tr h="519234">
                <a:tc>
                  <a:txBody>
                    <a:bodyPr/>
                    <a:lstStyle/>
                    <a:p>
                      <a:r>
                        <a:rPr lang="sv-SE" dirty="0"/>
                        <a:t>Vecka 2 (35)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Pythons grunder, filhantering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Inlämning 1 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056272"/>
                  </a:ext>
                </a:extLst>
              </a:tr>
              <a:tr h="863123">
                <a:tc>
                  <a:txBody>
                    <a:bodyPr/>
                    <a:lstStyle/>
                    <a:p>
                      <a:r>
                        <a:rPr lang="sv-SE" dirty="0"/>
                        <a:t>Vecka 3 (36)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Dataframes, OOP, testing och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C00000"/>
                          </a:solidFill>
                        </a:rPr>
                        <a:t>Inlämning 1 deadline</a:t>
                      </a:r>
                    </a:p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Inlämning 2 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384046"/>
                  </a:ext>
                </a:extLst>
              </a:tr>
              <a:tr h="863123">
                <a:tc>
                  <a:txBody>
                    <a:bodyPr/>
                    <a:lstStyle/>
                    <a:p>
                      <a:r>
                        <a:rPr lang="sv-SE" dirty="0"/>
                        <a:t>Vecka 4 (37)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OOP, git, API:er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00B050"/>
                          </a:solidFill>
                        </a:rPr>
                        <a:t>Gruppuppgift intro</a:t>
                      </a:r>
                    </a:p>
                    <a:p>
                      <a:r>
                        <a:rPr lang="sv-SE" dirty="0">
                          <a:solidFill>
                            <a:srgbClr val="C00000"/>
                          </a:solidFill>
                        </a:rPr>
                        <a:t>Inlämning 2 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291619"/>
                  </a:ext>
                </a:extLst>
              </a:tr>
              <a:tr h="510734">
                <a:tc>
                  <a:txBody>
                    <a:bodyPr/>
                    <a:lstStyle/>
                    <a:p>
                      <a:r>
                        <a:rPr lang="sv-SE" dirty="0"/>
                        <a:t>Vecka 5 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Visualisering av data,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221697"/>
                  </a:ext>
                </a:extLst>
              </a:tr>
              <a:tr h="948504">
                <a:tc>
                  <a:txBody>
                    <a:bodyPr/>
                    <a:lstStyle/>
                    <a:p>
                      <a:r>
                        <a:rPr lang="sv-SE" dirty="0"/>
                        <a:t>Vecka 6 (39)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Code reviewing, repetitioner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rgbClr val="C00000"/>
                          </a:solidFill>
                        </a:rPr>
                        <a:t>Gruppuppgift deadline: presentation och inlämning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96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52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KURSUPPLÄGG: VECKOSCHEMA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09B0B2C-BB13-4CE7-BCFA-3FDF01DA1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199926"/>
              </p:ext>
            </p:extLst>
          </p:nvPr>
        </p:nvGraphicFramePr>
        <p:xfrm>
          <a:off x="341074" y="3799139"/>
          <a:ext cx="11509849" cy="217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693">
                  <a:extLst>
                    <a:ext uri="{9D8B030D-6E8A-4147-A177-3AD203B41FA5}">
                      <a16:colId xmlns:a16="http://schemas.microsoft.com/office/drawing/2014/main" val="1401081783"/>
                    </a:ext>
                  </a:extLst>
                </a:gridCol>
                <a:gridCol w="2039246">
                  <a:extLst>
                    <a:ext uri="{9D8B030D-6E8A-4147-A177-3AD203B41FA5}">
                      <a16:colId xmlns:a16="http://schemas.microsoft.com/office/drawing/2014/main" val="1210969482"/>
                    </a:ext>
                  </a:extLst>
                </a:gridCol>
                <a:gridCol w="2301970">
                  <a:extLst>
                    <a:ext uri="{9D8B030D-6E8A-4147-A177-3AD203B41FA5}">
                      <a16:colId xmlns:a16="http://schemas.microsoft.com/office/drawing/2014/main" val="501594767"/>
                    </a:ext>
                  </a:extLst>
                </a:gridCol>
                <a:gridCol w="2301970">
                  <a:extLst>
                    <a:ext uri="{9D8B030D-6E8A-4147-A177-3AD203B41FA5}">
                      <a16:colId xmlns:a16="http://schemas.microsoft.com/office/drawing/2014/main" val="3293931536"/>
                    </a:ext>
                  </a:extLst>
                </a:gridCol>
                <a:gridCol w="2301970">
                  <a:extLst>
                    <a:ext uri="{9D8B030D-6E8A-4147-A177-3AD203B41FA5}">
                      <a16:colId xmlns:a16="http://schemas.microsoft.com/office/drawing/2014/main" val="3103860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Måndag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Tisdag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Onsdag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Torsdag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Fredag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71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09:00-12:00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dirty="0"/>
                        <a:t>Föreläsning, övning</a:t>
                      </a:r>
                    </a:p>
                    <a:p>
                      <a:endParaRPr lang="sv-S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Eget arbete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09:00-11:00</a:t>
                      </a:r>
                    </a:p>
                    <a:p>
                      <a:r>
                        <a:rPr lang="sv-SE" sz="1400" dirty="0"/>
                        <a:t>Föreläsning</a:t>
                      </a:r>
                      <a:endParaRPr lang="sv-S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Eget arbete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09:00-12:00</a:t>
                      </a:r>
                    </a:p>
                    <a:p>
                      <a:r>
                        <a:rPr lang="sv-SE" sz="1400" dirty="0"/>
                        <a:t>Föreläsning, övning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49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13:00-16:00</a:t>
                      </a:r>
                      <a:br>
                        <a:rPr lang="sv-SE" dirty="0"/>
                      </a:br>
                      <a:r>
                        <a:rPr lang="sv-SE" sz="1400" dirty="0"/>
                        <a:t>Föreläsning, övning</a:t>
                      </a:r>
                      <a:endParaRPr lang="sv-S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14:00-16:00</a:t>
                      </a:r>
                    </a:p>
                    <a:p>
                      <a:r>
                        <a:rPr lang="sv-SE" sz="1400" dirty="0"/>
                        <a:t>Övning</a:t>
                      </a:r>
                      <a:endParaRPr lang="sv-S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sv-SE" dirty="0"/>
                        <a:t>13:00-16:00</a:t>
                      </a:r>
                    </a:p>
                    <a:p>
                      <a:r>
                        <a:rPr lang="sv-SE" sz="1400" dirty="0"/>
                        <a:t>Open Office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dirty="0"/>
                        <a:t>Eget arbete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1576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Eget arbete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Eget arbete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23951"/>
                  </a:ext>
                </a:extLst>
              </a:tr>
            </a:tbl>
          </a:graphicData>
        </a:graphic>
      </p:graphicFrame>
      <p:sp>
        <p:nvSpPr>
          <p:cNvPr id="11" name="textruta 5">
            <a:extLst>
              <a:ext uri="{FF2B5EF4-FFF2-40B4-BE49-F238E27FC236}">
                <a16:creationId xmlns:a16="http://schemas.microsoft.com/office/drawing/2014/main" id="{C46F262B-C537-498A-B643-F629A984FF6B}"/>
              </a:ext>
            </a:extLst>
          </p:cNvPr>
          <p:cNvSpPr txBox="1"/>
          <p:nvPr/>
        </p:nvSpPr>
        <p:spPr>
          <a:xfrm>
            <a:off x="341074" y="754142"/>
            <a:ext cx="11509851" cy="27838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Eran studietid är mellan 08-17: alltså 40 timmar i veckan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När ni inte har schemalagda föreläsningar eller övningar förväntar vi oss att ni arbetar på egen hand – vi finns tillgänliga de schemalagda timmarna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Föreläsning = genomgång av nya koncept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Övning = övningar med fokus på det nya konceptet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Open Office = möjlighet att ställa frågor om allt möjligt gällande Python, ML, osv (även hjälp med uppgifter).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Ungefärligt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schema – vissa veckor är annorlunda:</a:t>
            </a:r>
          </a:p>
        </p:txBody>
      </p:sp>
    </p:spTree>
    <p:extLst>
      <p:ext uri="{BB962C8B-B14F-4D97-AF65-F5344CB8AC3E}">
        <p14:creationId xmlns:p14="http://schemas.microsoft.com/office/powerpoint/2010/main" val="41611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28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HUR KOMMER ALLT ATT GÅ TILL?</a:t>
            </a:r>
            <a:endParaRPr lang="en-GB" sz="28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97018"/>
            <a:ext cx="469900" cy="360982"/>
          </a:xfrm>
        </p:spPr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ruta 5">
            <a:extLst>
              <a:ext uri="{FF2B5EF4-FFF2-40B4-BE49-F238E27FC236}">
                <a16:creationId xmlns:a16="http://schemas.microsoft.com/office/drawing/2014/main" id="{C46F262B-C537-498A-B643-F629A984FF6B}"/>
              </a:ext>
            </a:extLst>
          </p:cNvPr>
          <p:cNvSpPr txBox="1"/>
          <p:nvPr/>
        </p:nvSpPr>
        <p:spPr>
          <a:xfrm>
            <a:off x="341074" y="754142"/>
            <a:ext cx="11509851" cy="333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Tanken är att vi under föreläsningar har genomgång och ”code alongs”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sz="1600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får gärna ställa frågor under föreläsningar! Men tänk på att övningarna och open office är specifikt för frågor – tänk därför efter om det är en fråga som kanske klarnar om du arbetar själv eller om du kan ställa den på en övning/open office istället.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Under övningar arbetar ni på egen hand med uppgifter och vi finns tillgängliga för frågor och hjälp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Examination: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2 inlämningsuppgifter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och </a:t>
            </a:r>
          </a:p>
          <a:p>
            <a:pPr marL="981075" lvl="1" indent="-342900">
              <a:buFont typeface="Arial" panose="020B0604020202020204" pitchFamily="34" charset="0"/>
              <a:buChar char="•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1 gruppuppgift, med rapport och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10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684</Words>
  <Application>Microsoft Office PowerPoint</Application>
  <PresentationFormat>Widescreen</PresentationFormat>
  <Paragraphs>134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Montserrat SemiBold</vt:lpstr>
      <vt:lpstr>Calibri</vt:lpstr>
      <vt:lpstr>Montserrat Medium</vt:lpstr>
      <vt:lpstr>Montserrat</vt:lpstr>
      <vt:lpstr>Calibri Light</vt:lpstr>
      <vt:lpstr>Arial</vt:lpstr>
      <vt:lpstr>NordAxon White</vt:lpstr>
      <vt:lpstr>1_NordAxon White</vt:lpstr>
      <vt:lpstr>2_NordAxon White</vt:lpstr>
      <vt:lpstr>3_NordAxon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Isabella Gagner</cp:lastModifiedBy>
  <cp:revision>7</cp:revision>
  <cp:lastPrinted>2020-10-01T13:49:27Z</cp:lastPrinted>
  <dcterms:created xsi:type="dcterms:W3CDTF">2020-09-22T16:22:26Z</dcterms:created>
  <dcterms:modified xsi:type="dcterms:W3CDTF">2021-08-24T09:57:38Z</dcterms:modified>
</cp:coreProperties>
</file>